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20116800" cy="11315700"/>
  <p:notesSz cx="20116800" cy="11315700"/>
  <p:embeddedFontLst>
    <p:embeddedFont>
      <p:font typeface="BQPQHI+ArialMT"/>
      <p:regular r:id="rId13"/>
    </p:embeddedFont>
    <p:embeddedFont>
      <p:font typeface="NGLIGV+Arial-ItalicMT"/>
      <p:regular r:id="rId14"/>
    </p:embeddedFont>
    <p:embeddedFont>
      <p:font typeface="GSWVHL+Arial-BoldMT"/>
      <p:regular r:id="rId15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font" Target="fonts/font1.fntdata" /><Relationship Id="rId14" Type="http://schemas.openxmlformats.org/officeDocument/2006/relationships/font" Target="fonts/font2.fntdata" /><Relationship Id="rId15" Type="http://schemas.openxmlformats.org/officeDocument/2006/relationships/font" Target="fonts/font3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Relationship Id="rId3" Type="http://schemas.openxmlformats.org/officeDocument/2006/relationships/hyperlink" Target="mailto:hello@marcopololearning.com" TargetMode="External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6082" y="1240761"/>
            <a:ext cx="6273894" cy="158542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45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>
                <a:solidFill>
                  <a:srgbClr val="ffffff"/>
                </a:solidFill>
                <a:latin typeface="BQPQHI+ArialMT"/>
                <a:cs typeface="BQPQHI+ArialMT"/>
              </a:rPr>
              <a:t>Howꢀtoꢀuseꢀtechnology</a:t>
            </a:r>
          </a:p>
          <a:p>
            <a:pPr marL="675143" marR="0">
              <a:lnSpc>
                <a:spcPts val="5345"/>
              </a:lnSpc>
              <a:spcBef>
                <a:spcPts val="1494"/>
              </a:spcBef>
              <a:spcAft>
                <a:spcPts val="0"/>
              </a:spcAft>
            </a:pPr>
            <a:r>
              <a:rPr dirty="0" sz="5800">
                <a:solidFill>
                  <a:srgbClr val="ffffff"/>
                </a:solidFill>
                <a:latin typeface="BQPQHI+ArialMT"/>
                <a:cs typeface="BQPQHI+ArialMT"/>
              </a:rPr>
              <a:t>asꢀaꢀhelpingꢀhand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9479" y="2990922"/>
            <a:ext cx="6206240" cy="71034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345"/>
              </a:lnSpc>
              <a:spcBef>
                <a:spcPts val="0"/>
              </a:spcBef>
              <a:spcAft>
                <a:spcPts val="0"/>
              </a:spcAft>
            </a:pPr>
            <a:r>
              <a:rPr dirty="0" sz="5800">
                <a:solidFill>
                  <a:srgbClr val="ffffff"/>
                </a:solidFill>
                <a:latin typeface="BQPQHI+ArialMT"/>
                <a:cs typeface="BQPQHI+ArialMT"/>
              </a:rPr>
              <a:t>whenꢀyouꢀneedꢀitꢀmost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3597" y="10668825"/>
            <a:ext cx="3192342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a327e"/>
                </a:solidFill>
                <a:latin typeface="BQPQHI+ArialMT"/>
                <a:cs typeface="BQPQHI+ArialMT"/>
              </a:rPr>
              <a:t>©ꢀ2021ꢀMarcoPoloꢀLearning,ꢀInc.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93924" y="508603"/>
            <a:ext cx="4693694" cy="89762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6820"/>
              </a:lnSpc>
              <a:spcBef>
                <a:spcPts val="0"/>
              </a:spcBef>
              <a:spcAft>
                <a:spcPts val="0"/>
              </a:spcAft>
            </a:pPr>
            <a:r>
              <a:rPr dirty="0" sz="7400">
                <a:solidFill>
                  <a:srgbClr val="2a327e"/>
                </a:solidFill>
                <a:latin typeface="BQPQHI+ArialMT"/>
                <a:cs typeface="BQPQHI+ArialMT"/>
              </a:rPr>
              <a:t>Whoꢀareꢀwe?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7025" y="3995655"/>
            <a:ext cx="3794645" cy="382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ea7de"/>
                </a:solidFill>
                <a:latin typeface="BQPQHI+ArialMT"/>
                <a:cs typeface="BQPQHI+ArialMT"/>
              </a:rPr>
              <a:t>NermeenꢀDashoush,ꢀPh.D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1418139" y="3995656"/>
            <a:ext cx="4003837" cy="3825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765"/>
              </a:lnSpc>
              <a:spcBef>
                <a:spcPts val="0"/>
              </a:spcBef>
              <a:spcAft>
                <a:spcPts val="0"/>
              </a:spcAft>
            </a:pPr>
            <a:r>
              <a:rPr dirty="0" sz="3000">
                <a:solidFill>
                  <a:srgbClr val="4ea7de"/>
                </a:solidFill>
                <a:latin typeface="BQPQHI+ArialMT"/>
                <a:cs typeface="BQPQHI+ArialMT"/>
              </a:rPr>
              <a:t>AlexandraꢀPostꢀMiller,ꢀEd.M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787025" y="4528601"/>
            <a:ext cx="3255678" cy="359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a327e"/>
                </a:solidFill>
                <a:latin typeface="BQPQHI+ArialMT"/>
                <a:cs typeface="BQPQHI+ArialMT"/>
              </a:rPr>
              <a:t>ChiefꢀCurriculumꢀOfficer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418139" y="4528603"/>
            <a:ext cx="5532178" cy="3760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2a327e"/>
                </a:solidFill>
                <a:latin typeface="BQPQHI+ArialMT"/>
                <a:cs typeface="BQPQHI+ArialMT"/>
              </a:rPr>
              <a:t>DirectorꢀofꢀꢀResearchꢀ&amp;ꢀInnovation</a:t>
            </a:r>
          </a:p>
          <a:p>
            <a:pPr marL="0" marR="0">
              <a:lnSpc>
                <a:spcPts val="3041"/>
              </a:lnSpc>
              <a:spcBef>
                <a:spcPts val="750"/>
              </a:spcBef>
              <a:spcAft>
                <a:spcPts val="0"/>
              </a:spcAft>
            </a:pPr>
            <a:r>
              <a:rPr dirty="0" sz="330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3300" spc="51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M.EdꢀHarvardꢀUniversityꢀGraduateꢀSchoolꢀ</a:t>
            </a:r>
          </a:p>
          <a:p>
            <a:pPr marL="261937" marR="0">
              <a:lnSpc>
                <a:spcPts val="2396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ofꢀEducationꢀandꢀMastersꢀinꢀCurriculumꢀ</a:t>
            </a:r>
          </a:p>
          <a:p>
            <a:pPr marL="261937" marR="0">
              <a:lnSpc>
                <a:spcPts val="2396"/>
              </a:lnSpc>
              <a:spcBef>
                <a:spcPts val="1464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andꢀTeachingꢀfromꢀColumbiaꢀUniversity.ꢀ</a:t>
            </a:r>
          </a:p>
          <a:p>
            <a:pPr marL="0" marR="0">
              <a:lnSpc>
                <a:spcPts val="3041"/>
              </a:lnSpc>
              <a:spcBef>
                <a:spcPts val="941"/>
              </a:spcBef>
              <a:spcAft>
                <a:spcPts val="0"/>
              </a:spcAft>
            </a:pPr>
            <a:r>
              <a:rPr dirty="0" sz="330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3300" spc="51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5ꢀyearsꢀteachingꢀearlyꢀchildhood.</a:t>
            </a:r>
          </a:p>
          <a:p>
            <a:pPr marL="0" marR="0">
              <a:lnSpc>
                <a:spcPts val="3041"/>
              </a:lnSpc>
              <a:spcBef>
                <a:spcPts val="819"/>
              </a:spcBef>
              <a:spcAft>
                <a:spcPts val="0"/>
              </a:spcAft>
            </a:pPr>
            <a:r>
              <a:rPr dirty="0" sz="330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3300" spc="51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Formerꢀseniorꢀcontentꢀandꢀmarketingꢀ</a:t>
            </a:r>
          </a:p>
          <a:p>
            <a:pPr marL="261937" marR="0">
              <a:lnSpc>
                <a:spcPts val="2396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researcherꢀatꢀScholastic,ꢀMattel/Fisherꢀ</a:t>
            </a:r>
          </a:p>
          <a:p>
            <a:pPr marL="261937" marR="0">
              <a:lnSpc>
                <a:spcPts val="2396"/>
              </a:lnSpc>
              <a:spcBef>
                <a:spcPts val="1464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Price,ꢀandꢀGoogle.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787025" y="4945290"/>
            <a:ext cx="5351293" cy="1382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3300" spc="51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PhDꢀinꢀSTEMꢀeducationꢀandꢀMastersꢀinꢀ</a:t>
            </a:r>
          </a:p>
          <a:p>
            <a:pPr marL="261937" marR="0">
              <a:lnSpc>
                <a:spcPts val="2396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CurriculumꢀandꢀTeachingꢀfromꢀColumbiaꢀ</a:t>
            </a:r>
          </a:p>
          <a:p>
            <a:pPr marL="261937" marR="0">
              <a:lnSpc>
                <a:spcPts val="2396"/>
              </a:lnSpc>
              <a:spcBef>
                <a:spcPts val="1464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University.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87025" y="6416330"/>
            <a:ext cx="5517195" cy="23635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041"/>
              </a:lnSpc>
              <a:spcBef>
                <a:spcPts val="0"/>
              </a:spcBef>
              <a:spcAft>
                <a:spcPts val="0"/>
              </a:spcAft>
            </a:pPr>
            <a:r>
              <a:rPr dirty="0" sz="330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3300" spc="51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ProfessorꢀofꢀEarlyꢀChildhoodꢀEducationꢀatꢀ</a:t>
            </a:r>
          </a:p>
          <a:p>
            <a:pPr marL="261937" marR="0">
              <a:lnSpc>
                <a:spcPts val="2396"/>
              </a:lnSpc>
              <a:spcBef>
                <a:spcPts val="1342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WheelockꢀCollege,ꢀBostonꢀUniversity.</a:t>
            </a:r>
          </a:p>
          <a:p>
            <a:pPr marL="0" marR="0">
              <a:lnSpc>
                <a:spcPts val="3041"/>
              </a:lnSpc>
              <a:spcBef>
                <a:spcPts val="941"/>
              </a:spcBef>
              <a:spcAft>
                <a:spcPts val="0"/>
              </a:spcAft>
            </a:pPr>
            <a:r>
              <a:rPr dirty="0" sz="330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3300" spc="51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Educationalꢀresearcher,ꢀ10+ꢀyearsꢀ</a:t>
            </a:r>
          </a:p>
          <a:p>
            <a:pPr marL="261937" marR="0">
              <a:lnSpc>
                <a:spcPts val="2396"/>
              </a:lnSpc>
              <a:spcBef>
                <a:spcPts val="1392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experienceꢀasꢀaꢀclassroomꢀteacherꢀandꢀ</a:t>
            </a:r>
          </a:p>
          <a:p>
            <a:pPr marL="261937" marR="0">
              <a:lnSpc>
                <a:spcPts val="2396"/>
              </a:lnSpc>
              <a:spcBef>
                <a:spcPts val="1464"/>
              </a:spcBef>
              <a:spcAft>
                <a:spcPts val="0"/>
              </a:spcAft>
            </a:pPr>
            <a:r>
              <a:rPr dirty="0" sz="2600">
                <a:solidFill>
                  <a:srgbClr val="2a327e"/>
                </a:solidFill>
                <a:latin typeface="BQPQHI+ArialMT"/>
                <a:cs typeface="BQPQHI+ArialMT"/>
              </a:rPr>
              <a:t>curriculumꢀdeveloper.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435415" y="10498772"/>
            <a:ext cx="242271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a327e"/>
                </a:solidFill>
                <a:latin typeface="BQPQHI+ArialMT"/>
                <a:cs typeface="BQPQHI+ArialMT"/>
              </a:rPr>
              <a:t>2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63597" y="10585423"/>
            <a:ext cx="3192342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a327e"/>
                </a:solidFill>
                <a:latin typeface="BQPQHI+ArialMT"/>
                <a:cs typeface="BQPQHI+ArialMT"/>
              </a:rPr>
              <a:t>©ꢀ2021ꢀMarcoPoloꢀLearning,ꢀInc.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4143" y="3127782"/>
            <a:ext cx="7859187" cy="1973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7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faf0ed"/>
                </a:solidFill>
                <a:latin typeface="BQPQHI+ArialMT"/>
                <a:cs typeface="BQPQHI+ArialMT"/>
              </a:rPr>
              <a:t>AtꢀMarcoPolo,ꢀwe’re</a:t>
            </a:r>
            <a:r>
              <a:rPr dirty="0" sz="8000">
                <a:solidFill>
                  <a:srgbClr val="2a327e"/>
                </a:solidFill>
                <a:latin typeface="BQPQHI+ArialMT"/>
                <a:cs typeface="BQPQHI+ArialMT"/>
              </a:rPr>
              <a:t>ꢀ</a:t>
            </a:r>
          </a:p>
          <a:p>
            <a:pPr marL="0" marR="0">
              <a:lnSpc>
                <a:spcPts val="7373"/>
              </a:lnSpc>
              <a:spcBef>
                <a:spcPts val="546"/>
              </a:spcBef>
              <a:spcAft>
                <a:spcPts val="0"/>
              </a:spcAft>
            </a:pPr>
            <a:r>
              <a:rPr dirty="0" sz="8000">
                <a:solidFill>
                  <a:srgbClr val="ffd227"/>
                </a:solidFill>
                <a:latin typeface="BQPQHI+ArialMT"/>
                <a:cs typeface="BQPQHI+ArialMT"/>
              </a:rPr>
              <a:t>AlwaysꢀCurious.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67651" y="5388121"/>
            <a:ext cx="15389217" cy="24896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18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>
                <a:solidFill>
                  <a:srgbClr val="faf3f0"/>
                </a:solidFill>
                <a:latin typeface="BQPQHI+ArialMT"/>
                <a:cs typeface="BQPQHI+ArialMT"/>
              </a:rPr>
              <a:t>MarcoPoloꢀLearningꢀisꢀanꢀaward-winningꢀeducationalꢀmediaꢀandꢀtechnologyꢀcompanyꢀꢀ</a:t>
            </a:r>
          </a:p>
          <a:p>
            <a:pPr marL="0" marR="0">
              <a:lnSpc>
                <a:spcPts val="3318"/>
              </a:lnSpc>
              <a:spcBef>
                <a:spcPts val="2027"/>
              </a:spcBef>
              <a:spcAft>
                <a:spcPts val="0"/>
              </a:spcAft>
            </a:pPr>
            <a:r>
              <a:rPr dirty="0" sz="3600">
                <a:solidFill>
                  <a:srgbClr val="faf3f0"/>
                </a:solidFill>
                <a:latin typeface="BQPQHI+ArialMT"/>
                <a:cs typeface="BQPQHI+ArialMT"/>
              </a:rPr>
              <a:t>designedꢀforꢀchildrenꢀagesꢀ3-7,ꢀwithꢀanꢀemphasisꢀonꢀbuildingꢀkeyꢀskillsꢀthatꢀsupportꢀtheꢀꢀ</a:t>
            </a:r>
          </a:p>
          <a:p>
            <a:pPr marL="0" marR="0">
              <a:lnSpc>
                <a:spcPts val="3318"/>
              </a:lnSpc>
              <a:spcBef>
                <a:spcPts val="2027"/>
              </a:spcBef>
              <a:spcAft>
                <a:spcPts val="0"/>
              </a:spcAft>
            </a:pPr>
            <a:r>
              <a:rPr dirty="0" sz="3600">
                <a:solidFill>
                  <a:srgbClr val="faf3f0"/>
                </a:solidFill>
                <a:latin typeface="BQPQHI+ArialMT"/>
                <a:cs typeface="BQPQHI+ArialMT"/>
              </a:rPr>
              <a:t>developmentꢀofꢀchildrenꢀpreparingꢀthemꢀforꢀsuccessꢀinꢀschoolꢀandꢀlife.ꢀMarcoPoloꢀoperatesꢀ</a:t>
            </a:r>
          </a:p>
          <a:p>
            <a:pPr marL="0" marR="0">
              <a:lnSpc>
                <a:spcPts val="3318"/>
              </a:lnSpc>
              <a:spcBef>
                <a:spcPts val="2027"/>
              </a:spcBef>
              <a:spcAft>
                <a:spcPts val="0"/>
              </a:spcAft>
            </a:pPr>
            <a:r>
              <a:rPr dirty="0" sz="3600">
                <a:solidFill>
                  <a:srgbClr val="faf3f0"/>
                </a:solidFill>
                <a:latin typeface="BQPQHI+ArialMT"/>
                <a:cs typeface="BQPQHI+ArialMT"/>
              </a:rPr>
              <a:t>globallyꢀacrossꢀtheꢀlargestꢀeducationalꢀmarkets.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435413" y="10498772"/>
            <a:ext cx="242271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af0ed"/>
                </a:solidFill>
                <a:latin typeface="BQPQHI+ArialMT"/>
                <a:cs typeface="BQPQHI+ArialMT"/>
              </a:rPr>
              <a:t>3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3597" y="10532760"/>
            <a:ext cx="3192342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faf3f0"/>
                </a:solidFill>
                <a:latin typeface="BQPQHI+ArialMT"/>
                <a:cs typeface="BQPQHI+ArialMT"/>
              </a:rPr>
              <a:t>©ꢀ2021ꢀMarcoPoloꢀLearning,ꢀInc.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86690" y="2981782"/>
            <a:ext cx="9025465" cy="19736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7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2a327e"/>
                </a:solidFill>
                <a:latin typeface="BQPQHI+ArialMT"/>
                <a:cs typeface="BQPQHI+ArialMT"/>
              </a:rPr>
              <a:t>Aꢀwholeꢀchildꢀapproachꢀ</a:t>
            </a:r>
          </a:p>
          <a:p>
            <a:pPr marL="0" marR="0">
              <a:lnSpc>
                <a:spcPts val="7373"/>
              </a:lnSpc>
              <a:spcBef>
                <a:spcPts val="546"/>
              </a:spcBef>
              <a:spcAft>
                <a:spcPts val="0"/>
              </a:spcAft>
            </a:pPr>
            <a:r>
              <a:rPr dirty="0" sz="8000">
                <a:solidFill>
                  <a:srgbClr val="2a327e"/>
                </a:solidFill>
                <a:latin typeface="BQPQHI+ArialMT"/>
                <a:cs typeface="BQPQHI+ArialMT"/>
              </a:rPr>
              <a:t>toꢀdigitalꢀlearning.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86690" y="5301957"/>
            <a:ext cx="8779909" cy="1711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133"/>
              </a:lnSpc>
              <a:spcBef>
                <a:spcPts val="0"/>
              </a:spcBef>
              <a:spcAft>
                <a:spcPts val="0"/>
              </a:spcAft>
            </a:pPr>
            <a:r>
              <a:rPr dirty="0" sz="3400">
                <a:solidFill>
                  <a:srgbClr val="2a327e"/>
                </a:solidFill>
                <a:latin typeface="BQPQHI+ArialMT"/>
                <a:cs typeface="BQPQHI+ArialMT"/>
              </a:rPr>
              <a:t>Buildꢀfoundationalꢀskillsꢀthroughꢀhighlyꢀengaging,ꢀchild-</a:t>
            </a:r>
          </a:p>
          <a:p>
            <a:pPr marL="0" marR="0">
              <a:lnSpc>
                <a:spcPts val="3133"/>
              </a:lnSpc>
              <a:spcBef>
                <a:spcPts val="1915"/>
              </a:spcBef>
              <a:spcAft>
                <a:spcPts val="0"/>
              </a:spcAft>
            </a:pPr>
            <a:r>
              <a:rPr dirty="0" sz="3400">
                <a:solidFill>
                  <a:srgbClr val="2a327e"/>
                </a:solidFill>
                <a:latin typeface="BQPQHI+ArialMT"/>
                <a:cs typeface="BQPQHI+ArialMT"/>
              </a:rPr>
              <a:t>directed,ꢀmultimediaꢀinteractionsꢀandꢀcontemporaryꢀ</a:t>
            </a:r>
          </a:p>
          <a:p>
            <a:pPr marL="0" marR="0">
              <a:lnSpc>
                <a:spcPts val="3133"/>
              </a:lnSpc>
              <a:spcBef>
                <a:spcPts val="1915"/>
              </a:spcBef>
              <a:spcAft>
                <a:spcPts val="0"/>
              </a:spcAft>
            </a:pPr>
            <a:r>
              <a:rPr dirty="0" sz="3400">
                <a:solidFill>
                  <a:srgbClr val="2a327e"/>
                </a:solidFill>
                <a:latin typeface="BQPQHI+ArialMT"/>
                <a:cs typeface="BQPQHI+ArialMT"/>
              </a:rPr>
              <a:t>game-basedꢀplay.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3597" y="10668825"/>
            <a:ext cx="3192342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a327e"/>
                </a:solidFill>
                <a:latin typeface="BQPQHI+ArialMT"/>
                <a:cs typeface="BQPQHI+ArialMT"/>
              </a:rPr>
              <a:t>©ꢀ2021ꢀMarcoPoloꢀLearning,ꢀInc.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181820" y="1728069"/>
            <a:ext cx="12240748" cy="967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7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2a327e"/>
                </a:solidFill>
                <a:latin typeface="BQPQHI+ArialMT"/>
                <a:cs typeface="BQPQHI+ArialMT"/>
              </a:rPr>
              <a:t>Whatꢀcanꢀ(good)ꢀtechnologyꢀdo?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922108" y="8360691"/>
            <a:ext cx="7740441" cy="24212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59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Developed</a:t>
            </a:r>
            <a:r>
              <a:rPr dirty="0" sz="1800" spc="48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by</a:t>
            </a:r>
            <a:r>
              <a:rPr dirty="0" sz="1800" spc="49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Dr.</a:t>
            </a:r>
            <a:r>
              <a:rPr dirty="0" sz="1800" spc="47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Liz</a:t>
            </a:r>
            <a:r>
              <a:rPr dirty="0" sz="1800" spc="49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Kolb,</a:t>
            </a:r>
            <a:r>
              <a:rPr dirty="0" sz="1800" spc="48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Clinical</a:t>
            </a:r>
            <a:r>
              <a:rPr dirty="0" sz="1800" spc="48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Assistant</a:t>
            </a:r>
            <a:r>
              <a:rPr dirty="0" sz="1800" spc="48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Professor,</a:t>
            </a:r>
            <a:r>
              <a:rPr dirty="0" sz="1800" spc="47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University</a:t>
            </a:r>
            <a:r>
              <a:rPr dirty="0" sz="1800" spc="49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of</a:t>
            </a:r>
            <a:r>
              <a:rPr dirty="0" sz="1800" spc="47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Michigan</a:t>
            </a:r>
            <a:r>
              <a:rPr dirty="0" sz="1800" spc="48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in</a:t>
            </a:r>
            <a:r>
              <a:rPr dirty="0" sz="1800" spc="49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Ann</a:t>
            </a:r>
            <a:r>
              <a:rPr dirty="0" sz="1800" spc="49">
                <a:solidFill>
                  <a:srgbClr val="2a327e"/>
                </a:solidFill>
                <a:latin typeface="NGLIGV+Arial-ItalicMT"/>
                <a:cs typeface="NGLIGV+Arial-ItalicMT"/>
              </a:rPr>
              <a:t> </a:t>
            </a:r>
            <a:r>
              <a:rPr dirty="0" sz="1800">
                <a:solidFill>
                  <a:srgbClr val="2a327e"/>
                </a:solidFill>
                <a:latin typeface="NGLIGV+Arial-ItalicMT"/>
                <a:cs typeface="NGLIGV+Arial-ItalicMT"/>
              </a:rPr>
              <a:t>Arbor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18854" y="10498772"/>
            <a:ext cx="475355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371" b="1">
                <a:solidFill>
                  <a:srgbClr val="faf0ed"/>
                </a:solidFill>
                <a:latin typeface="GSWVHL+Arial-BoldMT"/>
                <a:cs typeface="GSWVHL+Arial-BoldMT"/>
              </a:rPr>
              <a:t>159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63597" y="10668825"/>
            <a:ext cx="3192342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a327e"/>
                </a:solidFill>
                <a:latin typeface="BQPQHI+ArialMT"/>
                <a:cs typeface="BQPQHI+ArialMT"/>
              </a:rPr>
              <a:t>©ꢀ2021ꢀMarcoPoloꢀLearning,ꢀInc.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62887" y="1541283"/>
            <a:ext cx="12986042" cy="9678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373"/>
              </a:lnSpc>
              <a:spcBef>
                <a:spcPts val="0"/>
              </a:spcBef>
              <a:spcAft>
                <a:spcPts val="0"/>
              </a:spcAft>
            </a:pPr>
            <a:r>
              <a:rPr dirty="0" sz="8000">
                <a:solidFill>
                  <a:srgbClr val="2a327e"/>
                </a:solidFill>
                <a:latin typeface="BQPQHI+ArialMT"/>
                <a:cs typeface="BQPQHI+ArialMT"/>
              </a:rPr>
              <a:t>Technologyꢀcanꢀsupportꢀeducators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23606" y="3364241"/>
            <a:ext cx="8918582" cy="211484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32"/>
              </a:lnSpc>
              <a:spcBef>
                <a:spcPts val="0"/>
              </a:spcBef>
              <a:spcAft>
                <a:spcPts val="0"/>
              </a:spcAft>
            </a:pPr>
            <a:r>
              <a:rPr dirty="0" sz="405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4050" spc="6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a327e"/>
                </a:solidFill>
                <a:latin typeface="BQPQHI+ArialMT"/>
                <a:cs typeface="BQPQHI+ArialMT"/>
              </a:rPr>
              <a:t>Supportꢀtheꢀsocialꢀandꢀemotionalꢀdevelopmentꢀofꢀchildren</a:t>
            </a:r>
          </a:p>
          <a:p>
            <a:pPr marL="0" marR="0">
              <a:lnSpc>
                <a:spcPts val="3732"/>
              </a:lnSpc>
              <a:spcBef>
                <a:spcPts val="2603"/>
              </a:spcBef>
              <a:spcAft>
                <a:spcPts val="0"/>
              </a:spcAft>
            </a:pPr>
            <a:r>
              <a:rPr dirty="0" sz="405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4050" spc="6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a327e"/>
                </a:solidFill>
                <a:latin typeface="BQPQHI+ArialMT"/>
                <a:cs typeface="BQPQHI+ArialMT"/>
              </a:rPr>
              <a:t>Differentiateꢀinstructionꢀtoꢀmeetꢀtheꢀneedsꢀofꢀdiverseꢀle</a:t>
            </a:r>
          </a:p>
          <a:p>
            <a:pPr marL="0" marR="0">
              <a:lnSpc>
                <a:spcPts val="3732"/>
              </a:lnSpc>
              <a:spcBef>
                <a:spcPts val="2603"/>
              </a:spcBef>
              <a:spcAft>
                <a:spcPts val="0"/>
              </a:spcAft>
            </a:pPr>
            <a:r>
              <a:rPr dirty="0" sz="4050">
                <a:solidFill>
                  <a:srgbClr val="ffd227"/>
                </a:solidFill>
                <a:latin typeface="BQPQHI+ArialMT"/>
                <a:cs typeface="BQPQHI+ArialMT"/>
              </a:rPr>
              <a:t>•</a:t>
            </a:r>
            <a:r>
              <a:rPr dirty="0" sz="4050" spc="69">
                <a:solidFill>
                  <a:srgbClr val="ffd227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2a327e"/>
                </a:solidFill>
                <a:latin typeface="BQPQHI+ArialMT"/>
                <a:cs typeface="BQPQHI+ArialMT"/>
              </a:rPr>
              <a:t>Engagedꢀwithꢀchildrenꢀandꢀfamiliesꢀoutsideꢀofꢀtheꢀscho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318853" y="10498772"/>
            <a:ext cx="475355" cy="265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4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spc="-371">
                <a:solidFill>
                  <a:srgbClr val="faf0ed"/>
                </a:solidFill>
                <a:latin typeface="BQPQHI+ArialMT"/>
                <a:cs typeface="BQPQHI+ArialMT"/>
              </a:rPr>
              <a:t>169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20116800" cy="113157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7919853" y="6634986"/>
            <a:ext cx="4137507" cy="359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9599bc"/>
                </a:solidFill>
                <a:latin typeface="BQPQHI+ArialMT"/>
                <a:cs typeface="BQPQHI+ArialMT"/>
              </a:rPr>
              <a:t>NewꢀYork</a:t>
            </a:r>
            <a:r>
              <a:rPr dirty="0" sz="2800">
                <a:solidFill>
                  <a:srgbClr val="ffd227"/>
                </a:solidFill>
                <a:latin typeface="BQPQHI+ArialMT"/>
                <a:cs typeface="BQPQHI+ArialMT"/>
              </a:rPr>
              <a:t>ꢀ·ꢀ</a:t>
            </a:r>
            <a:r>
              <a:rPr dirty="0" sz="2800">
                <a:solidFill>
                  <a:srgbClr val="9599bc"/>
                </a:solidFill>
                <a:latin typeface="BQPQHI+ArialMT"/>
                <a:cs typeface="BQPQHI+ArialMT"/>
              </a:rPr>
              <a:t>London</a:t>
            </a:r>
            <a:r>
              <a:rPr dirty="0" sz="2800">
                <a:solidFill>
                  <a:srgbClr val="ffd227"/>
                </a:solidFill>
                <a:latin typeface="BQPQHI+ArialMT"/>
                <a:cs typeface="BQPQHI+ArialMT"/>
              </a:rPr>
              <a:t>ꢀ·ꢀ</a:t>
            </a:r>
            <a:r>
              <a:rPr dirty="0" sz="2800">
                <a:solidFill>
                  <a:srgbClr val="9599bc"/>
                </a:solidFill>
                <a:latin typeface="BQPQHI+ArialMT"/>
                <a:cs typeface="BQPQHI+ArialMT"/>
              </a:rPr>
              <a:t>Shanghai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12487" y="9352295"/>
            <a:ext cx="2946694" cy="1309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69563" marR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9599bc"/>
                </a:solidFill>
                <a:latin typeface="BQPQHI+ArialMT"/>
                <a:cs typeface="BQPQHI+ArialMT"/>
              </a:rPr>
              <a:t>115ꢀBroadway</a:t>
            </a:r>
          </a:p>
          <a:p>
            <a:pPr marL="818186" marR="0">
              <a:lnSpc>
                <a:spcPts val="2494"/>
              </a:lnSpc>
              <a:spcBef>
                <a:spcPts val="50"/>
              </a:spcBef>
              <a:spcAft>
                <a:spcPts val="0"/>
              </a:spcAft>
            </a:pPr>
            <a:r>
              <a:rPr dirty="0" sz="2800">
                <a:solidFill>
                  <a:srgbClr val="9599bc"/>
                </a:solidFill>
                <a:latin typeface="BQPQHI+ArialMT"/>
                <a:cs typeface="BQPQHI+ArialMT"/>
              </a:rPr>
              <a:t>7thꢀFloor</a:t>
            </a:r>
          </a:p>
          <a:p>
            <a:pPr marL="0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9599bc"/>
                </a:solidFill>
                <a:latin typeface="BQPQHI+ArialMT"/>
                <a:cs typeface="BQPQHI+ArialMT"/>
              </a:rPr>
              <a:t>NewꢀYork,ꢀNYꢀ10006ꢀ</a:t>
            </a:r>
          </a:p>
          <a:p>
            <a:pPr marL="1097149" marR="0">
              <a:lnSpc>
                <a:spcPts val="2494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9599bc"/>
                </a:solidFill>
                <a:latin typeface="BQPQHI+ArialMT"/>
                <a:cs typeface="BQPQHI+ArialMT"/>
                <a:hlinkClick r:id="rId3"/>
              </a:rPr>
              <a:t>USA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922104" y="10619654"/>
            <a:ext cx="4092671" cy="35918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80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u="sng">
                <a:solidFill>
                  <a:srgbClr val="0000ff"/>
                </a:solidFill>
                <a:latin typeface="BQPQHI+ArialMT"/>
                <a:cs typeface="BQPQHI+ArialMT"/>
                <a:hlinkClick r:id="rId3"/>
              </a:rPr>
              <a:t>hello@marcopololearning.com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2021-10-13T18:29:20-05:00</dcterms:modified>
</cp:coreProperties>
</file>